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3" r:id="rId4"/>
    <p:sldId id="257" r:id="rId5"/>
    <p:sldId id="258" r:id="rId6"/>
    <p:sldId id="264" r:id="rId7"/>
    <p:sldId id="261" r:id="rId8"/>
    <p:sldId id="259"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2975B-3555-0CD8-6AAA-5D9EC17FAB04}" v="368" dt="2024-04-21T21:43:33.455"/>
    <p1510:client id="{DAD624E6-AD91-2D00-08F8-BA77E29975F1}" v="21" dt="2024-04-21T21:48:51.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7528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8976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6931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1508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5195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9533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2786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0508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0818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3147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9379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4/22/2024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984100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ipset.com/pong-aniversario-del-primer-videojuego-de-masa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uskaditecnologia.com/videojuegos/page/3/"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ameblast.com.br/2015/08/analise-rocket-league-multi.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esk with multiple computer monitors and a keyboard&#10;&#10;Description automatically generated">
            <a:extLst>
              <a:ext uri="{FF2B5EF4-FFF2-40B4-BE49-F238E27FC236}">
                <a16:creationId xmlns:a16="http://schemas.microsoft.com/office/drawing/2014/main" id="{DA385703-405B-D321-99AF-8DCE780A1A2F}"/>
              </a:ext>
            </a:extLst>
          </p:cNvPr>
          <p:cNvPicPr>
            <a:picLocks noChangeAspect="1"/>
          </p:cNvPicPr>
          <p:nvPr/>
        </p:nvPicPr>
        <p:blipFill rotWithShape="1">
          <a:blip r:embed="rId2">
            <a:alphaModFix amt="50000"/>
          </a:blip>
          <a:srcRect t="1722" r="-1" b="-1"/>
          <a:stretch/>
        </p:blipFill>
        <p:spPr>
          <a:xfrm>
            <a:off x="20" y="10"/>
            <a:ext cx="12188930" cy="6857990"/>
          </a:xfrm>
          <a:prstGeom prst="rect">
            <a:avLst/>
          </a:prstGeom>
        </p:spPr>
      </p:pic>
      <p:sp>
        <p:nvSpPr>
          <p:cNvPr id="2" name="Title 1"/>
          <p:cNvSpPr>
            <a:spLocks noGrp="1"/>
          </p:cNvSpPr>
          <p:nvPr>
            <p:ph type="ctrTitle"/>
          </p:nvPr>
        </p:nvSpPr>
        <p:spPr>
          <a:xfrm>
            <a:off x="1524000" y="1122363"/>
            <a:ext cx="9144000" cy="3063240"/>
          </a:xfrm>
        </p:spPr>
        <p:txBody>
          <a:bodyPr>
            <a:normAutofit/>
          </a:bodyPr>
          <a:lstStyle/>
          <a:p>
            <a:r>
              <a:rPr lang="en-US" sz="6600" dirty="0">
                <a:solidFill>
                  <a:schemeClr val="bg1"/>
                </a:solidFill>
                <a:latin typeface="Century Schoolbook"/>
              </a:rPr>
              <a:t>Video Games and Their Effects on Society </a:t>
            </a:r>
          </a:p>
        </p:txBody>
      </p:sp>
      <p:sp>
        <p:nvSpPr>
          <p:cNvPr id="3" name="Subtitle 2"/>
          <p:cNvSpPr>
            <a:spLocks noGrp="1"/>
          </p:cNvSpPr>
          <p:nvPr>
            <p:ph type="subTitle" idx="1"/>
          </p:nvPr>
        </p:nvSpPr>
        <p:spPr>
          <a:xfrm>
            <a:off x="1527048" y="4599432"/>
            <a:ext cx="9144000" cy="1536192"/>
          </a:xfrm>
        </p:spPr>
        <p:txBody>
          <a:bodyPr vert="horz" lIns="91440" tIns="45720" rIns="91440" bIns="45720" rtlCol="0">
            <a:normAutofit/>
          </a:bodyPr>
          <a:lstStyle/>
          <a:p>
            <a:r>
              <a:rPr lang="en-US">
                <a:solidFill>
                  <a:schemeClr val="bg1"/>
                </a:solidFill>
                <a:latin typeface="Century Schoolbook"/>
              </a:rPr>
              <a:t>By: Jordan, Chloe, Greyson, Maricela</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5DF4-77BC-D27B-BE89-413A67C411CE}"/>
              </a:ext>
            </a:extLst>
          </p:cNvPr>
          <p:cNvSpPr>
            <a:spLocks noGrp="1"/>
          </p:cNvSpPr>
          <p:nvPr>
            <p:ph type="title"/>
          </p:nvPr>
        </p:nvSpPr>
        <p:spPr>
          <a:xfrm>
            <a:off x="876693" y="741391"/>
            <a:ext cx="4597747" cy="1616203"/>
          </a:xfrm>
        </p:spPr>
        <p:txBody>
          <a:bodyPr anchor="b">
            <a:normAutofit/>
          </a:bodyPr>
          <a:lstStyle/>
          <a:p>
            <a:r>
              <a:rPr lang="en-US" sz="3200">
                <a:latin typeface="Century Schoolbook"/>
              </a:rPr>
              <a:t>Where Did video games come from?</a:t>
            </a:r>
          </a:p>
        </p:txBody>
      </p:sp>
      <p:sp>
        <p:nvSpPr>
          <p:cNvPr id="3" name="Content Placeholder 2">
            <a:extLst>
              <a:ext uri="{FF2B5EF4-FFF2-40B4-BE49-F238E27FC236}">
                <a16:creationId xmlns:a16="http://schemas.microsoft.com/office/drawing/2014/main" id="{969E6F59-AC6A-1688-A3F8-58CADD91307F}"/>
              </a:ext>
            </a:extLst>
          </p:cNvPr>
          <p:cNvSpPr>
            <a:spLocks noGrp="1"/>
          </p:cNvSpPr>
          <p:nvPr>
            <p:ph idx="1"/>
          </p:nvPr>
        </p:nvSpPr>
        <p:spPr>
          <a:xfrm>
            <a:off x="876693" y="2533476"/>
            <a:ext cx="4597746" cy="3447832"/>
          </a:xfrm>
        </p:spPr>
        <p:txBody>
          <a:bodyPr vert="horz" lIns="91440" tIns="45720" rIns="91440" bIns="45720" rtlCol="0" anchor="t">
            <a:normAutofit/>
          </a:bodyPr>
          <a:lstStyle/>
          <a:p>
            <a:pPr marL="0" indent="0">
              <a:buNone/>
            </a:pPr>
            <a:r>
              <a:rPr lang="en-US" sz="2000">
                <a:latin typeface="Century Schoolbook"/>
              </a:rPr>
              <a:t>Video games started a long time ago (60 years to be more specific) they came and still have huge impacts on society today.</a:t>
            </a:r>
          </a:p>
          <a:p>
            <a:pPr marL="0" indent="0">
              <a:buNone/>
            </a:pPr>
            <a:endParaRPr lang="en-US" sz="2000">
              <a:latin typeface="Century Schoolbook"/>
            </a:endParaRPr>
          </a:p>
          <a:p>
            <a:pPr marL="0" indent="0">
              <a:buNone/>
            </a:pPr>
            <a:r>
              <a:rPr lang="en-US" sz="2000">
                <a:latin typeface="Century Schoolbook"/>
              </a:rPr>
              <a:t>From programmers working in a lab trying to make their computers make funny lines move balls like tennis to now, where game designers make whole worlds to explore, they have come a very, very, long way.</a:t>
            </a:r>
          </a:p>
        </p:txBody>
      </p:sp>
      <p:pic>
        <p:nvPicPr>
          <p:cNvPr id="4" name="Picture 3" descr="A black and white screen with white text&#10;&#10;Description automatically generated">
            <a:extLst>
              <a:ext uri="{FF2B5EF4-FFF2-40B4-BE49-F238E27FC236}">
                <a16:creationId xmlns:a16="http://schemas.microsoft.com/office/drawing/2014/main" id="{D8BA499C-D154-C541-930B-E0E9670769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1" y="1713745"/>
            <a:ext cx="5319062" cy="3776534"/>
          </a:xfrm>
          <a:prstGeom prst="rect">
            <a:avLst/>
          </a:prstGeom>
        </p:spPr>
      </p:pic>
      <p:sp>
        <p:nvSpPr>
          <p:cNvPr id="5" name="TextBox 4">
            <a:extLst>
              <a:ext uri="{FF2B5EF4-FFF2-40B4-BE49-F238E27FC236}">
                <a16:creationId xmlns:a16="http://schemas.microsoft.com/office/drawing/2014/main" id="{FA890578-9D03-3E8B-3E4E-7415EAA45CB2}"/>
              </a:ext>
            </a:extLst>
          </p:cNvPr>
          <p:cNvSpPr txBox="1"/>
          <p:nvPr/>
        </p:nvSpPr>
        <p:spPr>
          <a:xfrm>
            <a:off x="8805054" y="5079671"/>
            <a:ext cx="261000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1878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2D059-55CF-4B8C-F9D3-418521F3D53D}"/>
              </a:ext>
            </a:extLst>
          </p:cNvPr>
          <p:cNvSpPr>
            <a:spLocks noGrp="1"/>
          </p:cNvSpPr>
          <p:nvPr>
            <p:ph type="title"/>
          </p:nvPr>
        </p:nvSpPr>
        <p:spPr>
          <a:xfrm>
            <a:off x="572493" y="238539"/>
            <a:ext cx="11018520" cy="1434415"/>
          </a:xfrm>
        </p:spPr>
        <p:txBody>
          <a:bodyPr anchor="b">
            <a:normAutofit/>
          </a:bodyPr>
          <a:lstStyle/>
          <a:p>
            <a:r>
              <a:rPr lang="en-US" sz="4600">
                <a:latin typeface="Century Schoolbook"/>
              </a:rPr>
              <a:t>How have video games impacted society up to now?</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5D4264-2BC9-D365-685C-E7BABCAF5988}"/>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sz="2200">
                <a:latin typeface="Century Schoolbook"/>
              </a:rPr>
              <a:t>Video games in all their glory have of course in their own way shaped our world, shaped how people think and of course shaped our kids' brains in their own (for bad or good) way.</a:t>
            </a:r>
          </a:p>
          <a:p>
            <a:pPr marL="0" indent="0">
              <a:buNone/>
            </a:pPr>
            <a:endParaRPr lang="en-US" sz="2200">
              <a:latin typeface="Century Schoolbook"/>
            </a:endParaRPr>
          </a:p>
          <a:p>
            <a:pPr marL="0" indent="0">
              <a:buNone/>
            </a:pPr>
            <a:r>
              <a:rPr lang="en-US" sz="2200">
                <a:latin typeface="Century Schoolbook"/>
              </a:rPr>
              <a:t>To be a bit more specific video games have caused huge changes in the world, with huge communities forming around games whether a simple one like pong or a game like Skyrim people love passing the time by playing their favorite game and in this they have shaped our world simply by playing and enjoying games.</a:t>
            </a:r>
          </a:p>
        </p:txBody>
      </p:sp>
      <p:pic>
        <p:nvPicPr>
          <p:cNvPr id="4" name="Picture 3" descr="A group of people in a large room&#10;&#10;Description automatically generated">
            <a:extLst>
              <a:ext uri="{FF2B5EF4-FFF2-40B4-BE49-F238E27FC236}">
                <a16:creationId xmlns:a16="http://schemas.microsoft.com/office/drawing/2014/main" id="{053539B0-808B-B353-1228-1DA7C2A8D41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667" r="3674" b="3"/>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1A64D54E-57AB-598C-1062-CDCA0B6C91FB}"/>
              </a:ext>
            </a:extLst>
          </p:cNvPr>
          <p:cNvSpPr txBox="1"/>
          <p:nvPr/>
        </p:nvSpPr>
        <p:spPr>
          <a:xfrm>
            <a:off x="9006712" y="5990433"/>
            <a:ext cx="261001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25361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1621-A979-8A94-00C9-2791EAA23A97}"/>
              </a:ext>
            </a:extLst>
          </p:cNvPr>
          <p:cNvSpPr>
            <a:spLocks noGrp="1"/>
          </p:cNvSpPr>
          <p:nvPr>
            <p:ph type="title"/>
          </p:nvPr>
        </p:nvSpPr>
        <p:spPr>
          <a:xfrm>
            <a:off x="640080" y="325369"/>
            <a:ext cx="4368602" cy="1956841"/>
          </a:xfrm>
        </p:spPr>
        <p:txBody>
          <a:bodyPr anchor="b">
            <a:normAutofit/>
          </a:bodyPr>
          <a:lstStyle/>
          <a:p>
            <a:r>
              <a:rPr lang="en-US" sz="4200">
                <a:latin typeface="Century Schoolbook"/>
              </a:rPr>
              <a:t>The Positive Effects of video games on people</a:t>
            </a:r>
          </a:p>
        </p:txBody>
      </p:sp>
      <p:sp>
        <p:nvSpPr>
          <p:cNvPr id="3" name="Content Placeholder 2">
            <a:extLst>
              <a:ext uri="{FF2B5EF4-FFF2-40B4-BE49-F238E27FC236}">
                <a16:creationId xmlns:a16="http://schemas.microsoft.com/office/drawing/2014/main" id="{C4F789BB-C690-1732-3640-3ABC5AA27CBE}"/>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400">
                <a:latin typeface="Century Schoolbook"/>
              </a:rPr>
              <a:t> Improved Cognitive abilities</a:t>
            </a:r>
          </a:p>
          <a:p>
            <a:endParaRPr lang="en-US" sz="2400">
              <a:latin typeface="Century Schoolbook"/>
            </a:endParaRPr>
          </a:p>
          <a:p>
            <a:pPr>
              <a:buFont typeface="Arial"/>
              <a:buChar char="•"/>
            </a:pPr>
            <a:r>
              <a:rPr lang="en-US" sz="2400">
                <a:latin typeface="Century Schoolbook"/>
              </a:rPr>
              <a:t>Improved problem- solving skills and logic</a:t>
            </a:r>
          </a:p>
          <a:p>
            <a:pPr>
              <a:buFont typeface="Arial"/>
              <a:buChar char="•"/>
            </a:pPr>
            <a:endParaRPr lang="en-US" sz="2400">
              <a:latin typeface="Century Schoolbook"/>
            </a:endParaRPr>
          </a:p>
          <a:p>
            <a:pPr>
              <a:buFont typeface="Arial"/>
              <a:buChar char="•"/>
            </a:pPr>
            <a:r>
              <a:rPr lang="en-US" sz="2400">
                <a:latin typeface="Century Schoolbook"/>
              </a:rPr>
              <a:t>Greater multi- tasking abilities</a:t>
            </a:r>
          </a:p>
        </p:txBody>
      </p:sp>
      <p:pic>
        <p:nvPicPr>
          <p:cNvPr id="4" name="Picture 3" descr="A video game of a race car&#10;&#10;Description automatically generated">
            <a:extLst>
              <a:ext uri="{FF2B5EF4-FFF2-40B4-BE49-F238E27FC236}">
                <a16:creationId xmlns:a16="http://schemas.microsoft.com/office/drawing/2014/main" id="{326DF770-AA06-23B4-457C-FE56BF91557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680" r="318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41BDCBFC-1AEB-0415-71AE-E7EBB4662EAE}"/>
              </a:ext>
            </a:extLst>
          </p:cNvPr>
          <p:cNvSpPr txBox="1"/>
          <p:nvPr/>
        </p:nvSpPr>
        <p:spPr>
          <a:xfrm>
            <a:off x="9739085" y="6657945"/>
            <a:ext cx="245291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85094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F795-DEF5-F832-1C35-4C4B7DC4B9B6}"/>
              </a:ext>
            </a:extLst>
          </p:cNvPr>
          <p:cNvSpPr>
            <a:spLocks noGrp="1"/>
          </p:cNvSpPr>
          <p:nvPr>
            <p:ph type="title"/>
          </p:nvPr>
        </p:nvSpPr>
        <p:spPr>
          <a:xfrm>
            <a:off x="1288499" y="-378297"/>
            <a:ext cx="4485861" cy="1088136"/>
          </a:xfrm>
        </p:spPr>
        <p:txBody>
          <a:bodyPr anchor="b">
            <a:normAutofit/>
          </a:bodyPr>
          <a:lstStyle/>
          <a:p>
            <a:r>
              <a:rPr lang="en-US" sz="3400">
                <a:latin typeface="Century Schoolbook"/>
              </a:rPr>
              <a:t>Diving deeper</a:t>
            </a:r>
            <a:endParaRPr lang="en-US" sz="3400"/>
          </a:p>
        </p:txBody>
      </p:sp>
      <p:sp>
        <p:nvSpPr>
          <p:cNvPr id="3" name="Content Placeholder 2">
            <a:extLst>
              <a:ext uri="{FF2B5EF4-FFF2-40B4-BE49-F238E27FC236}">
                <a16:creationId xmlns:a16="http://schemas.microsoft.com/office/drawing/2014/main" id="{AD94E08D-CE4E-B056-2033-7880CCE0E15D}"/>
              </a:ext>
            </a:extLst>
          </p:cNvPr>
          <p:cNvSpPr>
            <a:spLocks noGrp="1"/>
          </p:cNvSpPr>
          <p:nvPr>
            <p:ph idx="1"/>
          </p:nvPr>
        </p:nvSpPr>
        <p:spPr>
          <a:xfrm>
            <a:off x="411479" y="1006186"/>
            <a:ext cx="4714508" cy="5137201"/>
          </a:xfrm>
        </p:spPr>
        <p:txBody>
          <a:bodyPr vert="horz" lIns="91440" tIns="45720" rIns="91440" bIns="45720" rtlCol="0" anchor="t">
            <a:normAutofit fontScale="85000" lnSpcReduction="20000"/>
          </a:bodyPr>
          <a:lstStyle/>
          <a:p>
            <a:r>
              <a:rPr lang="en-US" sz="2000">
                <a:latin typeface="Georgia"/>
              </a:rPr>
              <a:t>When it comes to mastering the importance of spatial awareness, video games will do exactly this. By playing video games for a long period of time, an individual's brain will start to increase remembering and recognizing skills. This is beneficial when it comes to doing everyday tasks such as driving, using a map, and navigating your way through a state. </a:t>
            </a:r>
          </a:p>
          <a:p>
            <a:r>
              <a:rPr lang="en-US" sz="2000">
                <a:latin typeface="Georgia"/>
              </a:rPr>
              <a:t> Majority of video games require strategic thinking and logic to operate the game, which therefore enhances development in areas of the brain used for problem solving and logic. Playing video games increases problem solving skills by increasing the gray matter and connectivity between the sub regions in the insular cortex.</a:t>
            </a:r>
          </a:p>
          <a:p>
            <a:r>
              <a:rPr lang="en-US" sz="2000">
                <a:latin typeface="Georgia"/>
              </a:rPr>
              <a:t>Gamers must keep track of how much health they have left, ammo and other stats, all while having to control the character. This trains the brain by performing multitasking, which will be  beneficial when it comes to completing daily task along with many other tasks at the same time. </a:t>
            </a:r>
          </a:p>
          <a:p>
            <a:pPr marL="0" indent="0">
              <a:buNone/>
            </a:pPr>
            <a:br>
              <a:rPr lang="en-US" sz="1100"/>
            </a:br>
            <a:endParaRPr lang="en-US" sz="2000"/>
          </a:p>
          <a:p>
            <a:endParaRPr lang="en-US" sz="2400">
              <a:latin typeface="Georgia"/>
            </a:endParaRPr>
          </a:p>
        </p:txBody>
      </p:sp>
      <p:pic>
        <p:nvPicPr>
          <p:cNvPr id="4" name="Picture 3" descr="Page 4 | fortnite 1080P, 2K, 4K, 5K HD wallpapers free download ...">
            <a:extLst>
              <a:ext uri="{FF2B5EF4-FFF2-40B4-BE49-F238E27FC236}">
                <a16:creationId xmlns:a16="http://schemas.microsoft.com/office/drawing/2014/main" id="{AE1F1031-3B6E-F8B1-840B-AC43E97CE210}"/>
              </a:ext>
            </a:extLst>
          </p:cNvPr>
          <p:cNvPicPr>
            <a:picLocks noChangeAspect="1"/>
          </p:cNvPicPr>
          <p:nvPr/>
        </p:nvPicPr>
        <p:blipFill rotWithShape="1">
          <a:blip r:embed="rId2"/>
          <a:srcRect l="25065" r="1847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96254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9F927-B451-8279-A25C-038A04D20A75}"/>
              </a:ext>
            </a:extLst>
          </p:cNvPr>
          <p:cNvSpPr>
            <a:spLocks noGrp="1"/>
          </p:cNvSpPr>
          <p:nvPr>
            <p:ph type="title"/>
          </p:nvPr>
        </p:nvSpPr>
        <p:spPr>
          <a:xfrm>
            <a:off x="630936" y="640080"/>
            <a:ext cx="4818888" cy="1481328"/>
          </a:xfrm>
        </p:spPr>
        <p:txBody>
          <a:bodyPr anchor="b">
            <a:normAutofit/>
          </a:bodyPr>
          <a:lstStyle/>
          <a:p>
            <a:r>
              <a:rPr lang="en-US" sz="3000">
                <a:latin typeface="Century Schoolbook"/>
              </a:rPr>
              <a:t>The Negative Effects of Video Games in Society</a:t>
            </a:r>
            <a:endParaRPr lang="en-US" sz="3000"/>
          </a:p>
        </p:txBody>
      </p:sp>
      <p:sp>
        <p:nvSpPr>
          <p:cNvPr id="3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C79675-8A05-9047-6165-2BA873F8B7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r>
              <a:rPr lang="en-US" sz="1700">
                <a:latin typeface="Century Schoolbook"/>
                <a:cs typeface="Arial"/>
              </a:rPr>
              <a:t>The mental and physical concerns... </a:t>
            </a:r>
          </a:p>
          <a:p>
            <a:r>
              <a:rPr lang="en-US" sz="1700">
                <a:latin typeface="Century Schoolbook"/>
                <a:cs typeface="Arial"/>
              </a:rPr>
              <a:t>Obesity</a:t>
            </a:r>
            <a:endParaRPr lang="en-US" sz="1700">
              <a:latin typeface="Aptos" panose="02110004020202020204"/>
              <a:cs typeface="Arial"/>
            </a:endParaRPr>
          </a:p>
          <a:p>
            <a:r>
              <a:rPr lang="en-US" sz="1700">
                <a:latin typeface="Century Schoolbook"/>
                <a:cs typeface="Arial"/>
              </a:rPr>
              <a:t>Low femoral neck bone mineral density risk in adolescents</a:t>
            </a:r>
            <a:endParaRPr lang="en-US" sz="1700">
              <a:latin typeface="Aptos" panose="02110004020202020204"/>
              <a:cs typeface="Arial"/>
            </a:endParaRPr>
          </a:p>
          <a:p>
            <a:r>
              <a:rPr lang="en-US" sz="1700">
                <a:latin typeface="Century Schoolbook"/>
                <a:cs typeface="Arial"/>
              </a:rPr>
              <a:t> Short attention spans</a:t>
            </a:r>
            <a:endParaRPr lang="en-US" sz="1700">
              <a:latin typeface="Aptos" panose="02110004020202020204"/>
              <a:cs typeface="Arial"/>
            </a:endParaRPr>
          </a:p>
          <a:p>
            <a:r>
              <a:rPr lang="en-US" sz="1700">
                <a:latin typeface="Century Schoolbook"/>
                <a:cs typeface="Arial"/>
              </a:rPr>
              <a:t>Exposure to many inappropriate content </a:t>
            </a:r>
            <a:endParaRPr lang="en-US" sz="1700">
              <a:latin typeface="Aptos" panose="02110004020202020204"/>
              <a:cs typeface="Arial"/>
            </a:endParaRPr>
          </a:p>
          <a:p>
            <a:r>
              <a:rPr lang="en-US" sz="1700">
                <a:latin typeface="Century Schoolbook"/>
                <a:cs typeface="Arial"/>
              </a:rPr>
              <a:t>Lack of face-to-face social skills</a:t>
            </a:r>
            <a:endParaRPr lang="en-US" sz="1700">
              <a:latin typeface="Aptos" panose="02110004020202020204"/>
              <a:cs typeface="Arial"/>
            </a:endParaRPr>
          </a:p>
          <a:p>
            <a:r>
              <a:rPr lang="en-US" sz="1700">
                <a:latin typeface="Century Schoolbook"/>
                <a:cs typeface="Arial"/>
              </a:rPr>
              <a:t>Aggressive behaviors. </a:t>
            </a:r>
            <a:br>
              <a:rPr lang="en-US" sz="1700">
                <a:latin typeface="Century Schoolbook"/>
              </a:rPr>
            </a:br>
            <a:br>
              <a:rPr lang="en-US" sz="1700"/>
            </a:br>
            <a:endParaRPr lang="en-US" sz="1700"/>
          </a:p>
        </p:txBody>
      </p:sp>
      <p:pic>
        <p:nvPicPr>
          <p:cNvPr id="4" name="Picture 3" descr="A mannequin with the names of the body&#10;&#10;Description automatically generated">
            <a:extLst>
              <a:ext uri="{FF2B5EF4-FFF2-40B4-BE49-F238E27FC236}">
                <a16:creationId xmlns:a16="http://schemas.microsoft.com/office/drawing/2014/main" id="{791E44B1-1FDA-2BA2-8F63-5D9AB7B7BDA9}"/>
              </a:ext>
            </a:extLst>
          </p:cNvPr>
          <p:cNvPicPr>
            <a:picLocks noChangeAspect="1"/>
          </p:cNvPicPr>
          <p:nvPr/>
        </p:nvPicPr>
        <p:blipFill>
          <a:blip r:embed="rId2"/>
          <a:stretch>
            <a:fillRect/>
          </a:stretch>
        </p:blipFill>
        <p:spPr>
          <a:xfrm>
            <a:off x="6096076" y="107867"/>
            <a:ext cx="5596311" cy="6208375"/>
          </a:xfrm>
          <a:prstGeom prst="rect">
            <a:avLst/>
          </a:prstGeom>
        </p:spPr>
      </p:pic>
    </p:spTree>
    <p:extLst>
      <p:ext uri="{BB962C8B-B14F-4D97-AF65-F5344CB8AC3E}">
        <p14:creationId xmlns:p14="http://schemas.microsoft.com/office/powerpoint/2010/main" val="85825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ollage of a person and a child&#10;&#10;Description automatically generated">
            <a:extLst>
              <a:ext uri="{FF2B5EF4-FFF2-40B4-BE49-F238E27FC236}">
                <a16:creationId xmlns:a16="http://schemas.microsoft.com/office/drawing/2014/main" id="{F6FCFF4C-2A96-A061-EBAC-0E3494118683}"/>
              </a:ext>
            </a:extLst>
          </p:cNvPr>
          <p:cNvPicPr>
            <a:picLocks noChangeAspect="1"/>
          </p:cNvPicPr>
          <p:nvPr/>
        </p:nvPicPr>
        <p:blipFill rotWithShape="1">
          <a:blip r:embed="rId2"/>
          <a:srcRect l="5024" r="14255" b="1"/>
          <a:stretch/>
        </p:blipFill>
        <p:spPr>
          <a:xfrm>
            <a:off x="2522356" y="10"/>
            <a:ext cx="9669642" cy="6857990"/>
          </a:xfrm>
          <a:prstGeom prst="rect">
            <a:avLst/>
          </a:prstGeom>
        </p:spPr>
      </p:pic>
      <p:sp>
        <p:nvSpPr>
          <p:cNvPr id="39"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3FB51A-8611-E934-1C20-56488849C380}"/>
              </a:ext>
            </a:extLst>
          </p:cNvPr>
          <p:cNvSpPr>
            <a:spLocks noGrp="1"/>
          </p:cNvSpPr>
          <p:nvPr>
            <p:ph type="title"/>
          </p:nvPr>
        </p:nvSpPr>
        <p:spPr>
          <a:xfrm>
            <a:off x="838200" y="365125"/>
            <a:ext cx="3822189" cy="1899912"/>
          </a:xfrm>
        </p:spPr>
        <p:txBody>
          <a:bodyPr>
            <a:normAutofit/>
          </a:bodyPr>
          <a:lstStyle/>
          <a:p>
            <a:r>
              <a:rPr lang="en-US" sz="4000">
                <a:latin typeface="Century Schoolbook"/>
              </a:rPr>
              <a:t>Understanding the Issues</a:t>
            </a:r>
          </a:p>
        </p:txBody>
      </p:sp>
      <p:sp>
        <p:nvSpPr>
          <p:cNvPr id="32" name="Content Placeholder 2">
            <a:extLst>
              <a:ext uri="{FF2B5EF4-FFF2-40B4-BE49-F238E27FC236}">
                <a16:creationId xmlns:a16="http://schemas.microsoft.com/office/drawing/2014/main" id="{DDE1EAEF-5D6F-826B-0360-5010B7F9AB60}"/>
              </a:ext>
            </a:extLst>
          </p:cNvPr>
          <p:cNvSpPr>
            <a:spLocks noGrp="1"/>
          </p:cNvSpPr>
          <p:nvPr>
            <p:ph idx="1"/>
          </p:nvPr>
        </p:nvSpPr>
        <p:spPr>
          <a:xfrm>
            <a:off x="-640" y="1960352"/>
            <a:ext cx="5358995" cy="3742762"/>
          </a:xfrm>
        </p:spPr>
        <p:txBody>
          <a:bodyPr vert="horz" lIns="91440" tIns="45720" rIns="91440" bIns="45720" rtlCol="0" anchor="t">
            <a:noAutofit/>
          </a:bodyPr>
          <a:lstStyle/>
          <a:p>
            <a:r>
              <a:rPr lang="en-US" sz="1600" dirty="0">
                <a:latin typeface="Century Schoolbook"/>
              </a:rPr>
              <a:t>Video games have ultimately become a public health issue all over the world increasing its average to about 3.05% = 60 million people world-wide with this issue.</a:t>
            </a:r>
          </a:p>
          <a:p>
            <a:r>
              <a:rPr lang="en-US" sz="1600" dirty="0">
                <a:latin typeface="Century Schoolbook"/>
                <a:cs typeface="Arial"/>
              </a:rPr>
              <a:t>Companies are making them more versatile and accessible with gaming by creating mobile apps to play on your phone. Unfortunately, because video games are so accessible with no warnings of graphics or what content may be shown, many children are exposed to violent and inappropriate graphics. Children who play violent video games become numb and desensitized to violence and even display aggressive behaviors</a:t>
            </a:r>
          </a:p>
          <a:p>
            <a:r>
              <a:rPr lang="en-US" sz="1600" dirty="0">
                <a:latin typeface="Century Schoolbook"/>
                <a:cs typeface="Arial"/>
              </a:rPr>
              <a:t> Online gaming users such as adults and teens can speak freely on whatever gaming devices or consul but are unaware that there may be a younger audience playing as well. This also, unfortunately, exposes kids to online predators, especially without adult supervision. </a:t>
            </a:r>
          </a:p>
        </p:txBody>
      </p:sp>
    </p:spTree>
    <p:extLst>
      <p:ext uri="{BB962C8B-B14F-4D97-AF65-F5344CB8AC3E}">
        <p14:creationId xmlns:p14="http://schemas.microsoft.com/office/powerpoint/2010/main" val="129278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C081-3FC9-08F0-0DBA-F9926C7174BF}"/>
              </a:ext>
            </a:extLst>
          </p:cNvPr>
          <p:cNvSpPr>
            <a:spLocks noGrp="1"/>
          </p:cNvSpPr>
          <p:nvPr>
            <p:ph type="title"/>
          </p:nvPr>
        </p:nvSpPr>
        <p:spPr>
          <a:xfrm>
            <a:off x="6950673" y="217394"/>
            <a:ext cx="5114923" cy="1330839"/>
          </a:xfrm>
        </p:spPr>
        <p:txBody>
          <a:bodyPr>
            <a:noAutofit/>
          </a:bodyPr>
          <a:lstStyle/>
          <a:p>
            <a:r>
              <a:rPr lang="en-US" sz="3400">
                <a:latin typeface="ADLaM Display"/>
                <a:ea typeface="ADLaM Display"/>
                <a:cs typeface="ADLaM Display"/>
              </a:rPr>
              <a:t>Video Games and Their Effect on the Future</a:t>
            </a:r>
          </a:p>
        </p:txBody>
      </p:sp>
      <p:sp>
        <p:nvSpPr>
          <p:cNvPr id="3" name="Content Placeholder 2">
            <a:extLst>
              <a:ext uri="{FF2B5EF4-FFF2-40B4-BE49-F238E27FC236}">
                <a16:creationId xmlns:a16="http://schemas.microsoft.com/office/drawing/2014/main" id="{3D345278-B305-D638-DA8F-FBAB37DE9FCC}"/>
              </a:ext>
            </a:extLst>
          </p:cNvPr>
          <p:cNvSpPr>
            <a:spLocks noGrp="1"/>
          </p:cNvSpPr>
          <p:nvPr>
            <p:ph idx="1"/>
          </p:nvPr>
        </p:nvSpPr>
        <p:spPr>
          <a:xfrm>
            <a:off x="6928260" y="1555368"/>
            <a:ext cx="4958041" cy="4760232"/>
          </a:xfrm>
        </p:spPr>
        <p:txBody>
          <a:bodyPr vert="horz" lIns="91440" tIns="45720" rIns="91440" bIns="45720" rtlCol="0" anchor="t">
            <a:noAutofit/>
          </a:bodyPr>
          <a:lstStyle/>
          <a:p>
            <a:r>
              <a:rPr lang="en-US" sz="1800">
                <a:latin typeface="ADLaM Display"/>
                <a:ea typeface="ADLaM Display"/>
                <a:cs typeface="ADLaM Display"/>
              </a:rPr>
              <a:t>Video games can cause people to lack basic social skills needed to talk and work with others. </a:t>
            </a:r>
          </a:p>
          <a:p>
            <a:endParaRPr lang="en-US" sz="1800">
              <a:latin typeface="ADLaM Display"/>
              <a:ea typeface="ADLaM Display"/>
              <a:cs typeface="ADLaM Display"/>
            </a:endParaRPr>
          </a:p>
          <a:p>
            <a:r>
              <a:rPr lang="en-US" sz="1800">
                <a:latin typeface="ADLaM Display"/>
                <a:ea typeface="ADLaM Display"/>
                <a:cs typeface="ADLaM Display"/>
              </a:rPr>
              <a:t>Video games can also cause some people to develop social anxiety and avoid interactions all together. </a:t>
            </a:r>
          </a:p>
          <a:p>
            <a:endParaRPr lang="en-US" sz="1800">
              <a:latin typeface="ADLaM Display"/>
              <a:ea typeface="ADLaM Display"/>
              <a:cs typeface="ADLaM Display"/>
            </a:endParaRPr>
          </a:p>
          <a:p>
            <a:r>
              <a:rPr lang="en-US" sz="1800">
                <a:latin typeface="ADLaM Display"/>
                <a:ea typeface="ADLaM Display"/>
                <a:cs typeface="ADLaM Display"/>
              </a:rPr>
              <a:t>Some video games can help people with their problem-solving skills and allows for teens to solve problems easily. </a:t>
            </a:r>
          </a:p>
          <a:p>
            <a:endParaRPr lang="en-US" sz="1800">
              <a:latin typeface="ADLaM Display"/>
              <a:ea typeface="ADLaM Display"/>
              <a:cs typeface="ADLaM Display"/>
            </a:endParaRPr>
          </a:p>
          <a:p>
            <a:r>
              <a:rPr lang="en-US" sz="1800">
                <a:latin typeface="ADLaM Display"/>
                <a:ea typeface="ADLaM Display"/>
                <a:cs typeface="ADLaM Display"/>
              </a:rPr>
              <a:t>All these examples can affect someone's future both negatively and positively depending on what games they play. </a:t>
            </a:r>
          </a:p>
        </p:txBody>
      </p:sp>
      <p:pic>
        <p:nvPicPr>
          <p:cNvPr id="6" name="Picture 5">
            <a:extLst>
              <a:ext uri="{FF2B5EF4-FFF2-40B4-BE49-F238E27FC236}">
                <a16:creationId xmlns:a16="http://schemas.microsoft.com/office/drawing/2014/main" id="{15E19DB6-586D-0EEA-8A43-84158DF96F45}"/>
              </a:ext>
            </a:extLst>
          </p:cNvPr>
          <p:cNvPicPr>
            <a:picLocks noChangeAspect="1"/>
          </p:cNvPicPr>
          <p:nvPr/>
        </p:nvPicPr>
        <p:blipFill rotWithShape="1">
          <a:blip r:embed="rId2"/>
          <a:srcRect l="28136" r="15256"/>
          <a:stretch/>
        </p:blipFill>
        <p:spPr>
          <a:xfrm>
            <a:off x="20" y="10"/>
            <a:ext cx="668880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129955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718D2C0-7873-1FCE-8FB9-48D0D341B926}"/>
              </a:ext>
            </a:extLst>
          </p:cNvPr>
          <p:cNvSpPr>
            <a:spLocks noGrp="1"/>
          </p:cNvSpPr>
          <p:nvPr>
            <p:ph idx="1"/>
          </p:nvPr>
        </p:nvSpPr>
        <p:spPr>
          <a:xfrm>
            <a:off x="1116279" y="1719041"/>
            <a:ext cx="9998033" cy="4958666"/>
          </a:xfrm>
        </p:spPr>
        <p:txBody>
          <a:bodyPr vert="horz" lIns="91440" tIns="45720" rIns="91440" bIns="45720" rtlCol="0" anchor="ctr">
            <a:noAutofit/>
          </a:bodyPr>
          <a:lstStyle/>
          <a:p>
            <a:pPr marL="342900" indent="-342900"/>
            <a:r>
              <a:rPr lang="en-US" sz="3200" b="1" dirty="0">
                <a:solidFill>
                  <a:srgbClr val="FFFFFF"/>
                </a:solidFill>
                <a:latin typeface="Aptos"/>
              </a:rPr>
              <a:t>Video games are often viewed to have negative effects on people, but they can also have positive effects</a:t>
            </a:r>
          </a:p>
          <a:p>
            <a:pPr marL="342900" indent="-342900"/>
            <a:r>
              <a:rPr lang="en-US" sz="3200" b="1" dirty="0">
                <a:solidFill>
                  <a:srgbClr val="FFFFFF"/>
                </a:solidFill>
                <a:latin typeface="Aptos"/>
              </a:rPr>
              <a:t>Video games have brought communities together</a:t>
            </a:r>
          </a:p>
          <a:p>
            <a:pPr marL="342900" indent="-342900"/>
            <a:r>
              <a:rPr lang="en-US" sz="3200" b="1" dirty="0">
                <a:solidFill>
                  <a:srgbClr val="FFFFFF"/>
                </a:solidFill>
                <a:latin typeface="Aptos"/>
                <a:cs typeface="Arial"/>
              </a:rPr>
              <a:t>Video games can be used to cure boredom and entertain people</a:t>
            </a:r>
            <a:endParaRPr lang="en-US" sz="3200" b="1" dirty="0">
              <a:solidFill>
                <a:srgbClr val="FFFFFF"/>
              </a:solidFill>
              <a:latin typeface="Aptos"/>
            </a:endParaRPr>
          </a:p>
          <a:p>
            <a:pPr marL="342900" indent="-342900"/>
            <a:r>
              <a:rPr lang="en-US" sz="3200" b="1" dirty="0">
                <a:solidFill>
                  <a:srgbClr val="FFFFFF"/>
                </a:solidFill>
                <a:latin typeface="Aptos"/>
                <a:cs typeface="Arial"/>
              </a:rPr>
              <a:t>The amount of time people spend playing video games determines if the effects are positive or negative</a:t>
            </a:r>
          </a:p>
        </p:txBody>
      </p:sp>
      <p:sp>
        <p:nvSpPr>
          <p:cNvPr id="2" name="Title 1">
            <a:extLst>
              <a:ext uri="{FF2B5EF4-FFF2-40B4-BE49-F238E27FC236}">
                <a16:creationId xmlns:a16="http://schemas.microsoft.com/office/drawing/2014/main" id="{70B44E22-ABBD-CA48-3305-53657988354B}"/>
              </a:ext>
            </a:extLst>
          </p:cNvPr>
          <p:cNvSpPr>
            <a:spLocks noGrp="1"/>
          </p:cNvSpPr>
          <p:nvPr>
            <p:ph type="title"/>
          </p:nvPr>
        </p:nvSpPr>
        <p:spPr>
          <a:xfrm>
            <a:off x="327606" y="297429"/>
            <a:ext cx="11117943" cy="1307535"/>
          </a:xfrm>
        </p:spPr>
        <p:txBody>
          <a:bodyPr>
            <a:noAutofit/>
          </a:bodyPr>
          <a:lstStyle/>
          <a:p>
            <a:r>
              <a:rPr lang="en-US" sz="4800" b="1" dirty="0">
                <a:solidFill>
                  <a:srgbClr val="FFFFFF"/>
                </a:solidFill>
              </a:rPr>
              <a:t>Video Games and Their Effects on Society</a:t>
            </a:r>
          </a:p>
        </p:txBody>
      </p:sp>
    </p:spTree>
    <p:extLst>
      <p:ext uri="{BB962C8B-B14F-4D97-AF65-F5344CB8AC3E}">
        <p14:creationId xmlns:p14="http://schemas.microsoft.com/office/powerpoint/2010/main" val="991940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Video Games and Their Effects on Society </vt:lpstr>
      <vt:lpstr>Where Did video games come from?</vt:lpstr>
      <vt:lpstr>How have video games impacted society up to now?</vt:lpstr>
      <vt:lpstr>The Positive Effects of video games on people</vt:lpstr>
      <vt:lpstr>Diving deeper</vt:lpstr>
      <vt:lpstr>The Negative Effects of Video Games in Society</vt:lpstr>
      <vt:lpstr>Understanding the Issues</vt:lpstr>
      <vt:lpstr>Video Games and Their Effect on the Future</vt:lpstr>
      <vt:lpstr>Video Games and Their Effects on Society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255</cp:revision>
  <dcterms:created xsi:type="dcterms:W3CDTF">2024-04-10T18:01:52Z</dcterms:created>
  <dcterms:modified xsi:type="dcterms:W3CDTF">2024-04-22T15:30:24Z</dcterms:modified>
</cp:coreProperties>
</file>